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72" r:id="rId3"/>
    <p:sldId id="258" r:id="rId4"/>
    <p:sldId id="257" r:id="rId5"/>
    <p:sldId id="260" r:id="rId6"/>
    <p:sldId id="263" r:id="rId7"/>
    <p:sldId id="264" r:id="rId8"/>
    <p:sldId id="265" r:id="rId9"/>
    <p:sldId id="266" r:id="rId10"/>
    <p:sldId id="267" r:id="rId11"/>
    <p:sldId id="268" r:id="rId12"/>
    <p:sldId id="269" r:id="rId13"/>
    <p:sldId id="270" r:id="rId14"/>
    <p:sldId id="262" r:id="rId15"/>
    <p:sldId id="273"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2496" autoAdjust="0"/>
  </p:normalViewPr>
  <p:slideViewPr>
    <p:cSldViewPr snapToGrid="0" snapToObjects="1">
      <p:cViewPr varScale="1">
        <p:scale>
          <a:sx n="77" d="100"/>
          <a:sy n="77" d="100"/>
        </p:scale>
        <p:origin x="210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F5AED-74EE-7B4C-9D83-F6448E9A47D9}" type="datetimeFigureOut">
              <a:rPr lang="en-US" smtClean="0"/>
              <a:t>12/4/19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0BE3D-E1FE-5941-B8FF-B1674FCE5756}" type="slidenum">
              <a:rPr lang="en-US" smtClean="0"/>
              <a:t>‹#›</a:t>
            </a:fld>
            <a:endParaRPr lang="en-US"/>
          </a:p>
        </p:txBody>
      </p:sp>
    </p:spTree>
    <p:extLst>
      <p:ext uri="{BB962C8B-B14F-4D97-AF65-F5344CB8AC3E}">
        <p14:creationId xmlns:p14="http://schemas.microsoft.com/office/powerpoint/2010/main" val="4095008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considered this problem of an Optimization, where we would find a schedule for users which would give them most savings. That would naturally occur at off-peak hours where </a:t>
            </a:r>
            <a:r>
              <a:rPr lang="en-US" dirty="0" err="1"/>
              <a:t>ToU</a:t>
            </a:r>
            <a:r>
              <a:rPr lang="en-US" dirty="0"/>
              <a:t> pricing are comparatively lower.</a:t>
            </a:r>
          </a:p>
        </p:txBody>
      </p:sp>
      <p:sp>
        <p:nvSpPr>
          <p:cNvPr id="4" name="Slide Number Placeholder 3"/>
          <p:cNvSpPr>
            <a:spLocks noGrp="1"/>
          </p:cNvSpPr>
          <p:nvPr>
            <p:ph type="sldNum" sz="quarter" idx="5"/>
          </p:nvPr>
        </p:nvSpPr>
        <p:spPr/>
        <p:txBody>
          <a:bodyPr/>
          <a:lstStyle/>
          <a:p>
            <a:fld id="{E0C0BE3D-E1FE-5941-B8FF-B1674FCE5756}" type="slidenum">
              <a:rPr lang="en-US" smtClean="0"/>
              <a:t>2</a:t>
            </a:fld>
            <a:endParaRPr lang="en-US"/>
          </a:p>
        </p:txBody>
      </p:sp>
    </p:spTree>
    <p:extLst>
      <p:ext uri="{BB962C8B-B14F-4D97-AF65-F5344CB8AC3E}">
        <p14:creationId xmlns:p14="http://schemas.microsoft.com/office/powerpoint/2010/main" val="62912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Our Problem Statement is to schedule user’s appliances at off-peak hours but at the same time considering the preferred timings of the user, if any. So, the schedule of appliances which will give user the most savings and most satisfaction is our optimal solution.</a:t>
            </a:r>
          </a:p>
          <a:p>
            <a:pPr marL="228600" indent="-228600">
              <a:buAutoNum type="arabicPeriod"/>
            </a:pPr>
            <a:endParaRPr lang="en-US" dirty="0"/>
          </a:p>
          <a:p>
            <a:pPr marL="228600" indent="-228600">
              <a:buAutoNum type="arabicPeriod"/>
            </a:pPr>
            <a:r>
              <a:rPr lang="en-US" dirty="0"/>
              <a:t>PSO is a computational </a:t>
            </a:r>
            <a:r>
              <a:rPr lang="en-US"/>
              <a:t>methoda</a:t>
            </a:r>
            <a:endParaRPr lang="en-US" dirty="0"/>
          </a:p>
          <a:p>
            <a:pPr marL="228600" indent="-228600">
              <a:buAutoNum type="arabicPeriod"/>
            </a:pPr>
            <a:endParaRPr lang="en-US" dirty="0"/>
          </a:p>
          <a:p>
            <a:pPr marL="228600" indent="-228600">
              <a:buAutoNum type="arabicPeriod"/>
            </a:pPr>
            <a:r>
              <a:rPr lang="en-US" dirty="0"/>
              <a:t>PSO is used to deal with the non-linear nature of the problem. PSO can search very large space quickly.</a:t>
            </a:r>
          </a:p>
          <a:p>
            <a:pPr marL="228600" indent="-228600">
              <a:buAutoNum type="arabicPeriod"/>
            </a:pPr>
            <a:endParaRPr lang="en-US" dirty="0"/>
          </a:p>
          <a:p>
            <a:pPr marL="228600" indent="-228600">
              <a:buAutoNum type="arabicPeriod"/>
            </a:pPr>
            <a:r>
              <a:rPr lang="en-US" dirty="0"/>
              <a:t>PSO doesn’t require the optimization problem (low cost + high satisfaction) to be differentiable whereas Gradient Descent does.</a:t>
            </a:r>
          </a:p>
          <a:p>
            <a:pPr marL="228600" indent="-228600">
              <a:buAutoNum type="arabicPeriod"/>
            </a:pPr>
            <a:endParaRPr lang="en-US" dirty="0"/>
          </a:p>
          <a:p>
            <a:pPr marL="228600" indent="-228600">
              <a:buAutoNum type="arabicPeriod"/>
            </a:pPr>
            <a:r>
              <a:rPr lang="en-US" dirty="0"/>
              <a:t>Particle in PSO represent a potential solution to the optimization problem. Particles converge using both local best and global best positions (a schedule which gives lowest cost and maximum satisfaction till now)</a:t>
            </a:r>
          </a:p>
        </p:txBody>
      </p:sp>
      <p:sp>
        <p:nvSpPr>
          <p:cNvPr id="4" name="Slide Number Placeholder 3"/>
          <p:cNvSpPr>
            <a:spLocks noGrp="1"/>
          </p:cNvSpPr>
          <p:nvPr>
            <p:ph type="sldNum" sz="quarter" idx="5"/>
          </p:nvPr>
        </p:nvSpPr>
        <p:spPr/>
        <p:txBody>
          <a:bodyPr/>
          <a:lstStyle/>
          <a:p>
            <a:fld id="{E0C0BE3D-E1FE-5941-B8FF-B1674FCE5756}" type="slidenum">
              <a:rPr lang="en-US" smtClean="0"/>
              <a:t>5</a:t>
            </a:fld>
            <a:endParaRPr lang="en-US"/>
          </a:p>
        </p:txBody>
      </p:sp>
    </p:spTree>
    <p:extLst>
      <p:ext uri="{BB962C8B-B14F-4D97-AF65-F5344CB8AC3E}">
        <p14:creationId xmlns:p14="http://schemas.microsoft.com/office/powerpoint/2010/main" val="245696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E9D48258-AED4-E045-99B5-24170F9165D4}" type="datetimeFigureOut">
              <a:rPr lang="en-US" smtClean="0"/>
              <a:t>12/4/19</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1E4E4DBC-B789-2546-BC78-AFBAD2D25C7C}"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D48258-AED4-E045-99B5-24170F9165D4}"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D48258-AED4-E045-99B5-24170F9165D4}"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48258-AED4-E045-99B5-24170F9165D4}"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48258-AED4-E045-99B5-24170F9165D4}"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9D48258-AED4-E045-99B5-24170F9165D4}"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4E4DBC-B789-2546-BC78-AFBAD2D25C7C}"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48258-AED4-E045-99B5-24170F9165D4}" type="datetimeFigureOut">
              <a:rPr lang="en-US" smtClean="0"/>
              <a:t>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D48258-AED4-E045-99B5-24170F9165D4}" type="datetimeFigureOut">
              <a:rPr lang="en-US" smtClean="0"/>
              <a:t>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D48258-AED4-E045-99B5-24170F9165D4}" type="datetimeFigureOut">
              <a:rPr lang="en-US" smtClean="0"/>
              <a:t>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9D48258-AED4-E045-99B5-24170F9165D4}" type="datetimeFigureOut">
              <a:rPr lang="en-US" smtClean="0"/>
              <a:t>12/4/19</a:t>
            </a:fld>
            <a:endParaRPr lang="en-US"/>
          </a:p>
        </p:txBody>
      </p:sp>
      <p:sp>
        <p:nvSpPr>
          <p:cNvPr id="7" name="Slide Number Placeholder 6"/>
          <p:cNvSpPr>
            <a:spLocks noGrp="1"/>
          </p:cNvSpPr>
          <p:nvPr>
            <p:ph type="sldNum" sz="quarter" idx="12"/>
          </p:nvPr>
        </p:nvSpPr>
        <p:spPr/>
        <p:txBody>
          <a:bodyPr/>
          <a:lstStyle/>
          <a:p>
            <a:fld id="{1E4E4DBC-B789-2546-BC78-AFBAD2D25C7C}"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a:t>Click to edit Master title style</a:t>
            </a:r>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a:t>Click to edit Master title style</a:t>
            </a:r>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48258-AED4-E045-99B5-24170F9165D4}" type="datetimeFigureOut">
              <a:rPr lang="en-US" smtClean="0"/>
              <a:t>12/4/19</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1E4E4DBC-B789-2546-BC78-AFBAD2D25C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E9D48258-AED4-E045-99B5-24170F9165D4}" type="datetimeFigureOut">
              <a:rPr lang="en-US" smtClean="0"/>
              <a:t>12/4/19</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1E4E4DBC-B789-2546-BC78-AFBAD2D25C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AI Based Smart Meter for Future Homes</a:t>
            </a:r>
          </a:p>
        </p:txBody>
      </p:sp>
      <p:sp>
        <p:nvSpPr>
          <p:cNvPr id="3" name="Subtitle 2"/>
          <p:cNvSpPr>
            <a:spLocks noGrp="1"/>
          </p:cNvSpPr>
          <p:nvPr>
            <p:ph type="subTitle" idx="1"/>
          </p:nvPr>
        </p:nvSpPr>
        <p:spPr>
          <a:xfrm>
            <a:off x="4733365" y="4421080"/>
            <a:ext cx="3309803" cy="1535220"/>
          </a:xfrm>
        </p:spPr>
        <p:txBody>
          <a:bodyPr>
            <a:normAutofit fontScale="92500" lnSpcReduction="10000"/>
          </a:bodyPr>
          <a:lstStyle/>
          <a:p>
            <a:r>
              <a:rPr lang="en-US" dirty="0"/>
              <a:t>By: </a:t>
            </a:r>
          </a:p>
          <a:p>
            <a:r>
              <a:rPr lang="de-DE" dirty="0" err="1"/>
              <a:t>Aditya</a:t>
            </a:r>
            <a:r>
              <a:rPr lang="de-DE" dirty="0"/>
              <a:t> </a:t>
            </a:r>
            <a:r>
              <a:rPr lang="de-DE" dirty="0" err="1"/>
              <a:t>Mantri</a:t>
            </a:r>
            <a:r>
              <a:rPr lang="de-DE" dirty="0"/>
              <a:t> (014344395), </a:t>
            </a:r>
          </a:p>
          <a:p>
            <a:r>
              <a:rPr lang="de-DE" dirty="0" err="1"/>
              <a:t>Nachiket</a:t>
            </a:r>
            <a:r>
              <a:rPr lang="de-DE" dirty="0"/>
              <a:t> </a:t>
            </a:r>
            <a:r>
              <a:rPr lang="de-DE" dirty="0" err="1"/>
              <a:t>Trivedi</a:t>
            </a:r>
            <a:r>
              <a:rPr lang="de-DE" dirty="0"/>
              <a:t> (014544933), </a:t>
            </a:r>
          </a:p>
          <a:p>
            <a:r>
              <a:rPr lang="de-DE" dirty="0" err="1"/>
              <a:t>Nishant</a:t>
            </a:r>
            <a:r>
              <a:rPr lang="de-DE" dirty="0"/>
              <a:t> Jani (014496521), </a:t>
            </a:r>
          </a:p>
          <a:p>
            <a:r>
              <a:rPr lang="de-DE" dirty="0"/>
              <a:t>Sarthak Jain (014508013)</a:t>
            </a:r>
          </a:p>
          <a:p>
            <a:endParaRPr lang="en-US" dirty="0"/>
          </a:p>
        </p:txBody>
      </p:sp>
    </p:spTree>
    <p:extLst>
      <p:ext uri="{BB962C8B-B14F-4D97-AF65-F5344CB8AC3E}">
        <p14:creationId xmlns:p14="http://schemas.microsoft.com/office/powerpoint/2010/main" val="3201324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F23D-F67E-8140-A856-8BC4EBE1910B}"/>
              </a:ext>
            </a:extLst>
          </p:cNvPr>
          <p:cNvSpPr>
            <a:spLocks noGrp="1"/>
          </p:cNvSpPr>
          <p:nvPr>
            <p:ph type="title"/>
          </p:nvPr>
        </p:nvSpPr>
        <p:spPr>
          <a:xfrm>
            <a:off x="429717" y="117599"/>
            <a:ext cx="7024744" cy="1143000"/>
          </a:xfrm>
        </p:spPr>
        <p:txBody>
          <a:bodyPr/>
          <a:lstStyle/>
          <a:p>
            <a:r>
              <a:rPr lang="en-US" dirty="0"/>
              <a:t>Past Schedules</a:t>
            </a:r>
          </a:p>
        </p:txBody>
      </p:sp>
      <p:pic>
        <p:nvPicPr>
          <p:cNvPr id="5" name="Picture 4" descr="A screenshot of a cell phone&#10;&#10;Description automatically generated">
            <a:extLst>
              <a:ext uri="{FF2B5EF4-FFF2-40B4-BE49-F238E27FC236}">
                <a16:creationId xmlns:a16="http://schemas.microsoft.com/office/drawing/2014/main" id="{5670BEBD-4538-D144-A48A-013B88C93730}"/>
              </a:ext>
            </a:extLst>
          </p:cNvPr>
          <p:cNvPicPr>
            <a:picLocks noChangeAspect="1"/>
          </p:cNvPicPr>
          <p:nvPr/>
        </p:nvPicPr>
        <p:blipFill>
          <a:blip r:embed="rId2"/>
          <a:stretch>
            <a:fillRect/>
          </a:stretch>
        </p:blipFill>
        <p:spPr>
          <a:xfrm>
            <a:off x="1934534" y="1260599"/>
            <a:ext cx="5274932" cy="4933521"/>
          </a:xfrm>
          <a:prstGeom prst="rect">
            <a:avLst/>
          </a:prstGeom>
        </p:spPr>
      </p:pic>
    </p:spTree>
    <p:extLst>
      <p:ext uri="{BB962C8B-B14F-4D97-AF65-F5344CB8AC3E}">
        <p14:creationId xmlns:p14="http://schemas.microsoft.com/office/powerpoint/2010/main" val="172674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36EE-9FC3-D749-B4EE-01FECB2CEA12}"/>
              </a:ext>
            </a:extLst>
          </p:cNvPr>
          <p:cNvSpPr>
            <a:spLocks noGrp="1"/>
          </p:cNvSpPr>
          <p:nvPr>
            <p:ph type="title"/>
          </p:nvPr>
        </p:nvSpPr>
        <p:spPr>
          <a:xfrm>
            <a:off x="457337" y="453871"/>
            <a:ext cx="7024744" cy="1143000"/>
          </a:xfrm>
        </p:spPr>
        <p:txBody>
          <a:bodyPr/>
          <a:lstStyle/>
          <a:p>
            <a:r>
              <a:rPr lang="en-US" dirty="0"/>
              <a:t>Detailed Past Info.</a:t>
            </a:r>
          </a:p>
        </p:txBody>
      </p:sp>
      <p:pic>
        <p:nvPicPr>
          <p:cNvPr id="5" name="Picture 4">
            <a:extLst>
              <a:ext uri="{FF2B5EF4-FFF2-40B4-BE49-F238E27FC236}">
                <a16:creationId xmlns:a16="http://schemas.microsoft.com/office/drawing/2014/main" id="{5B6A7661-32E6-FC44-8FF9-7AF54B91FB9D}"/>
              </a:ext>
            </a:extLst>
          </p:cNvPr>
          <p:cNvPicPr>
            <a:picLocks noChangeAspect="1"/>
          </p:cNvPicPr>
          <p:nvPr/>
        </p:nvPicPr>
        <p:blipFill>
          <a:blip r:embed="rId2"/>
          <a:stretch>
            <a:fillRect/>
          </a:stretch>
        </p:blipFill>
        <p:spPr>
          <a:xfrm>
            <a:off x="925196" y="1596871"/>
            <a:ext cx="7293608" cy="4571109"/>
          </a:xfrm>
          <a:prstGeom prst="rect">
            <a:avLst/>
          </a:prstGeom>
        </p:spPr>
      </p:pic>
      <p:pic>
        <p:nvPicPr>
          <p:cNvPr id="6" name="Picture 5">
            <a:extLst>
              <a:ext uri="{FF2B5EF4-FFF2-40B4-BE49-F238E27FC236}">
                <a16:creationId xmlns:a16="http://schemas.microsoft.com/office/drawing/2014/main" id="{C90F21B9-89F6-CB41-B637-FAFA05A6D68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0378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281-AA74-7C4F-AD0D-98D9DECCA4B1}"/>
              </a:ext>
            </a:extLst>
          </p:cNvPr>
          <p:cNvSpPr>
            <a:spLocks noGrp="1"/>
          </p:cNvSpPr>
          <p:nvPr>
            <p:ph type="title"/>
          </p:nvPr>
        </p:nvSpPr>
        <p:spPr>
          <a:xfrm>
            <a:off x="457336" y="336003"/>
            <a:ext cx="7024744" cy="1143000"/>
          </a:xfrm>
        </p:spPr>
        <p:txBody>
          <a:bodyPr/>
          <a:lstStyle/>
          <a:p>
            <a:r>
              <a:rPr lang="en-US" dirty="0"/>
              <a:t>Present User’s Location</a:t>
            </a:r>
          </a:p>
        </p:txBody>
      </p:sp>
      <p:pic>
        <p:nvPicPr>
          <p:cNvPr id="5" name="Picture 4" descr="A picture containing text, map&#10;&#10;Description automatically generated">
            <a:extLst>
              <a:ext uri="{FF2B5EF4-FFF2-40B4-BE49-F238E27FC236}">
                <a16:creationId xmlns:a16="http://schemas.microsoft.com/office/drawing/2014/main" id="{F5585D82-C7E4-2B46-BC15-5167849877DE}"/>
              </a:ext>
            </a:extLst>
          </p:cNvPr>
          <p:cNvPicPr>
            <a:picLocks noChangeAspect="1"/>
          </p:cNvPicPr>
          <p:nvPr/>
        </p:nvPicPr>
        <p:blipFill>
          <a:blip r:embed="rId2"/>
          <a:stretch>
            <a:fillRect/>
          </a:stretch>
        </p:blipFill>
        <p:spPr>
          <a:xfrm>
            <a:off x="750312" y="1619602"/>
            <a:ext cx="7643376" cy="4323998"/>
          </a:xfrm>
          <a:prstGeom prst="rect">
            <a:avLst/>
          </a:prstGeom>
        </p:spPr>
      </p:pic>
    </p:spTree>
    <p:extLst>
      <p:ext uri="{BB962C8B-B14F-4D97-AF65-F5344CB8AC3E}">
        <p14:creationId xmlns:p14="http://schemas.microsoft.com/office/powerpoint/2010/main" val="302776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1098-8CD5-894F-8D6C-78B3AFAC2648}"/>
              </a:ext>
            </a:extLst>
          </p:cNvPr>
          <p:cNvSpPr>
            <a:spLocks noGrp="1"/>
          </p:cNvSpPr>
          <p:nvPr>
            <p:ph type="title"/>
          </p:nvPr>
        </p:nvSpPr>
        <p:spPr>
          <a:xfrm>
            <a:off x="551120" y="351692"/>
            <a:ext cx="7281411" cy="1143000"/>
          </a:xfrm>
        </p:spPr>
        <p:txBody>
          <a:bodyPr>
            <a:normAutofit fontScale="90000"/>
          </a:bodyPr>
          <a:lstStyle/>
          <a:p>
            <a:r>
              <a:rPr lang="en-US" dirty="0"/>
              <a:t>IBM Watson Assistant to Rescue</a:t>
            </a:r>
          </a:p>
        </p:txBody>
      </p:sp>
      <p:pic>
        <p:nvPicPr>
          <p:cNvPr id="5" name="Picture 4" descr="A screenshot of a cell phone&#10;&#10;Description automatically generated">
            <a:extLst>
              <a:ext uri="{FF2B5EF4-FFF2-40B4-BE49-F238E27FC236}">
                <a16:creationId xmlns:a16="http://schemas.microsoft.com/office/drawing/2014/main" id="{76AE8D3D-9864-B142-B045-84F0CDC77BC2}"/>
              </a:ext>
            </a:extLst>
          </p:cNvPr>
          <p:cNvPicPr>
            <a:picLocks noChangeAspect="1"/>
          </p:cNvPicPr>
          <p:nvPr/>
        </p:nvPicPr>
        <p:blipFill>
          <a:blip r:embed="rId2"/>
          <a:stretch>
            <a:fillRect/>
          </a:stretch>
        </p:blipFill>
        <p:spPr>
          <a:xfrm>
            <a:off x="867643" y="1596871"/>
            <a:ext cx="3197420" cy="490943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6519CB3-0E27-B340-80DB-B6EF28317BAE}"/>
              </a:ext>
            </a:extLst>
          </p:cNvPr>
          <p:cNvPicPr>
            <a:picLocks noChangeAspect="1"/>
          </p:cNvPicPr>
          <p:nvPr/>
        </p:nvPicPr>
        <p:blipFill>
          <a:blip r:embed="rId3"/>
          <a:stretch>
            <a:fillRect/>
          </a:stretch>
        </p:blipFill>
        <p:spPr>
          <a:xfrm>
            <a:off x="4865213" y="1596871"/>
            <a:ext cx="3197420" cy="4639807"/>
          </a:xfrm>
          <a:prstGeom prst="rect">
            <a:avLst/>
          </a:prstGeom>
        </p:spPr>
      </p:pic>
    </p:spTree>
    <p:extLst>
      <p:ext uri="{BB962C8B-B14F-4D97-AF65-F5344CB8AC3E}">
        <p14:creationId xmlns:p14="http://schemas.microsoft.com/office/powerpoint/2010/main" val="94969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6" y="348022"/>
            <a:ext cx="7024744" cy="1143000"/>
          </a:xfrm>
        </p:spPr>
        <p:txBody>
          <a:bodyPr/>
          <a:lstStyle/>
          <a:p>
            <a:r>
              <a:rPr lang="en-US" dirty="0"/>
              <a:t>Technologies Used</a:t>
            </a:r>
          </a:p>
        </p:txBody>
      </p:sp>
      <p:pic>
        <p:nvPicPr>
          <p:cNvPr id="4" name="Picture 3" descr="A close up of a logo&#10;&#10;Description automatically generated">
            <a:extLst>
              <a:ext uri="{FF2B5EF4-FFF2-40B4-BE49-F238E27FC236}">
                <a16:creationId xmlns:a16="http://schemas.microsoft.com/office/drawing/2014/main" id="{F7E4D04C-3EDA-6746-807F-D129214C1738}"/>
              </a:ext>
            </a:extLst>
          </p:cNvPr>
          <p:cNvPicPr>
            <a:picLocks noChangeAspect="1"/>
          </p:cNvPicPr>
          <p:nvPr/>
        </p:nvPicPr>
        <p:blipFill>
          <a:blip r:embed="rId2"/>
          <a:stretch>
            <a:fillRect/>
          </a:stretch>
        </p:blipFill>
        <p:spPr>
          <a:xfrm>
            <a:off x="979364" y="1491022"/>
            <a:ext cx="2948790" cy="193797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CF00C289-4AA5-3B4B-891C-1126DBCEC1A5}"/>
              </a:ext>
            </a:extLst>
          </p:cNvPr>
          <p:cNvPicPr>
            <a:picLocks noChangeAspect="1"/>
          </p:cNvPicPr>
          <p:nvPr/>
        </p:nvPicPr>
        <p:blipFill>
          <a:blip r:embed="rId3"/>
          <a:stretch>
            <a:fillRect/>
          </a:stretch>
        </p:blipFill>
        <p:spPr>
          <a:xfrm>
            <a:off x="5215847" y="1789960"/>
            <a:ext cx="2260790" cy="1428261"/>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6F3AFF87-7791-A843-A668-E36E3BB4F8F6}"/>
              </a:ext>
            </a:extLst>
          </p:cNvPr>
          <p:cNvPicPr>
            <a:picLocks noChangeAspect="1"/>
          </p:cNvPicPr>
          <p:nvPr/>
        </p:nvPicPr>
        <p:blipFill>
          <a:blip r:embed="rId4"/>
          <a:stretch>
            <a:fillRect/>
          </a:stretch>
        </p:blipFill>
        <p:spPr>
          <a:xfrm>
            <a:off x="761999" y="3639779"/>
            <a:ext cx="3810000" cy="21463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A80CF9BF-EAE9-CD4C-831D-BDBD6B75F173}"/>
              </a:ext>
            </a:extLst>
          </p:cNvPr>
          <p:cNvPicPr>
            <a:picLocks noChangeAspect="1"/>
          </p:cNvPicPr>
          <p:nvPr/>
        </p:nvPicPr>
        <p:blipFill>
          <a:blip r:embed="rId5"/>
          <a:stretch>
            <a:fillRect/>
          </a:stretch>
        </p:blipFill>
        <p:spPr>
          <a:xfrm>
            <a:off x="5080001" y="4592279"/>
            <a:ext cx="3302000" cy="1193800"/>
          </a:xfrm>
          <a:prstGeom prst="rect">
            <a:avLst/>
          </a:prstGeom>
        </p:spPr>
      </p:pic>
      <p:pic>
        <p:nvPicPr>
          <p:cNvPr id="13" name="Picture 12" descr="A picture containing bed, drawing&#10;&#10;Description automatically generated">
            <a:extLst>
              <a:ext uri="{FF2B5EF4-FFF2-40B4-BE49-F238E27FC236}">
                <a16:creationId xmlns:a16="http://schemas.microsoft.com/office/drawing/2014/main" id="{9B2D978C-5B38-B545-83B8-091A86096D26}"/>
              </a:ext>
            </a:extLst>
          </p:cNvPr>
          <p:cNvPicPr>
            <a:picLocks noChangeAspect="1"/>
          </p:cNvPicPr>
          <p:nvPr/>
        </p:nvPicPr>
        <p:blipFill>
          <a:blip r:embed="rId6"/>
          <a:stretch>
            <a:fillRect/>
          </a:stretch>
        </p:blipFill>
        <p:spPr>
          <a:xfrm>
            <a:off x="6571274" y="3639779"/>
            <a:ext cx="1810727" cy="952500"/>
          </a:xfrm>
          <a:prstGeom prst="rect">
            <a:avLst/>
          </a:prstGeom>
        </p:spPr>
      </p:pic>
    </p:spTree>
    <p:extLst>
      <p:ext uri="{BB962C8B-B14F-4D97-AF65-F5344CB8AC3E}">
        <p14:creationId xmlns:p14="http://schemas.microsoft.com/office/powerpoint/2010/main" val="3896256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0364-1B63-A844-AAE4-387B7E40108C}"/>
              </a:ext>
            </a:extLst>
          </p:cNvPr>
          <p:cNvSpPr>
            <a:spLocks noGrp="1"/>
          </p:cNvSpPr>
          <p:nvPr>
            <p:ph type="title"/>
          </p:nvPr>
        </p:nvSpPr>
        <p:spPr>
          <a:xfrm>
            <a:off x="796065" y="453871"/>
            <a:ext cx="7024744" cy="1143000"/>
          </a:xfrm>
        </p:spPr>
        <p:txBody>
          <a:bodyPr/>
          <a:lstStyle/>
          <a:p>
            <a:r>
              <a:rPr lang="en-US" dirty="0"/>
              <a:t>Future Scope</a:t>
            </a:r>
          </a:p>
        </p:txBody>
      </p:sp>
      <p:sp>
        <p:nvSpPr>
          <p:cNvPr id="3" name="Content Placeholder 2">
            <a:extLst>
              <a:ext uri="{FF2B5EF4-FFF2-40B4-BE49-F238E27FC236}">
                <a16:creationId xmlns:a16="http://schemas.microsoft.com/office/drawing/2014/main" id="{01A14C5E-8FAB-8B4A-BF03-BAB45C800B12}"/>
              </a:ext>
            </a:extLst>
          </p:cNvPr>
          <p:cNvSpPr>
            <a:spLocks noGrp="1"/>
          </p:cNvSpPr>
          <p:nvPr>
            <p:ph idx="1"/>
          </p:nvPr>
        </p:nvSpPr>
        <p:spPr>
          <a:xfrm>
            <a:off x="796065" y="1793632"/>
            <a:ext cx="7609380" cy="4121060"/>
          </a:xfrm>
        </p:spPr>
        <p:txBody>
          <a:bodyPr/>
          <a:lstStyle/>
          <a:p>
            <a:r>
              <a:rPr lang="en-US" dirty="0"/>
              <a:t>Integrating IoT to actually schedule the appliances on the computed Time Schedule.</a:t>
            </a:r>
          </a:p>
          <a:p>
            <a:endParaRPr lang="en-US" dirty="0"/>
          </a:p>
          <a:p>
            <a:r>
              <a:rPr lang="en-US" dirty="0"/>
              <a:t>Implementing the concept for 2-3 houses in conjunction potentially making use of Game Theory.</a:t>
            </a:r>
          </a:p>
          <a:p>
            <a:endParaRPr lang="en-US" dirty="0"/>
          </a:p>
          <a:p>
            <a:r>
              <a:rPr lang="en-US" dirty="0"/>
              <a:t>Modelling each residential home behavior to provide personalized recommendations. </a:t>
            </a:r>
          </a:p>
          <a:p>
            <a:endParaRPr lang="en-US" dirty="0"/>
          </a:p>
          <a:p>
            <a:endParaRPr lang="en-US" dirty="0"/>
          </a:p>
        </p:txBody>
      </p:sp>
    </p:spTree>
    <p:extLst>
      <p:ext uri="{BB962C8B-B14F-4D97-AF65-F5344CB8AC3E}">
        <p14:creationId xmlns:p14="http://schemas.microsoft.com/office/powerpoint/2010/main" val="1176828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4549C-ED17-2942-8071-BA2881E5BC54}"/>
              </a:ext>
            </a:extLst>
          </p:cNvPr>
          <p:cNvSpPr>
            <a:spLocks noGrp="1"/>
          </p:cNvSpPr>
          <p:nvPr>
            <p:ph type="title"/>
          </p:nvPr>
        </p:nvSpPr>
        <p:spPr>
          <a:xfrm>
            <a:off x="504228" y="453871"/>
            <a:ext cx="7024744" cy="1143000"/>
          </a:xfrm>
        </p:spPr>
        <p:txBody>
          <a:bodyPr/>
          <a:lstStyle/>
          <a:p>
            <a:r>
              <a:rPr lang="en-US" dirty="0"/>
              <a:t>Creators</a:t>
            </a:r>
          </a:p>
        </p:txBody>
      </p:sp>
      <p:pic>
        <p:nvPicPr>
          <p:cNvPr id="5" name="Picture 4" descr="A screenshot of a social media post&#10;&#10;Description automatically generated">
            <a:extLst>
              <a:ext uri="{FF2B5EF4-FFF2-40B4-BE49-F238E27FC236}">
                <a16:creationId xmlns:a16="http://schemas.microsoft.com/office/drawing/2014/main" id="{75CD6C24-F3EC-2449-9EF1-63159FA667C5}"/>
              </a:ext>
            </a:extLst>
          </p:cNvPr>
          <p:cNvPicPr>
            <a:picLocks noChangeAspect="1"/>
          </p:cNvPicPr>
          <p:nvPr/>
        </p:nvPicPr>
        <p:blipFill>
          <a:blip r:embed="rId2"/>
          <a:stretch>
            <a:fillRect/>
          </a:stretch>
        </p:blipFill>
        <p:spPr>
          <a:xfrm>
            <a:off x="515815" y="1692104"/>
            <a:ext cx="8112369" cy="4221668"/>
          </a:xfrm>
          <a:prstGeom prst="rect">
            <a:avLst/>
          </a:prstGeom>
        </p:spPr>
      </p:pic>
    </p:spTree>
    <p:extLst>
      <p:ext uri="{BB962C8B-B14F-4D97-AF65-F5344CB8AC3E}">
        <p14:creationId xmlns:p14="http://schemas.microsoft.com/office/powerpoint/2010/main" val="255575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22B7-9EC8-BE43-9F92-DD2EB0E4EEB6}"/>
              </a:ext>
            </a:extLst>
          </p:cNvPr>
          <p:cNvSpPr>
            <a:spLocks noGrp="1"/>
          </p:cNvSpPr>
          <p:nvPr>
            <p:ph type="title"/>
          </p:nvPr>
        </p:nvSpPr>
        <p:spPr>
          <a:xfrm>
            <a:off x="469059" y="570464"/>
            <a:ext cx="7024744" cy="1143000"/>
          </a:xfrm>
        </p:spPr>
        <p:txBody>
          <a:bodyPr/>
          <a:lstStyle/>
          <a:p>
            <a:r>
              <a:rPr lang="en-US" dirty="0"/>
              <a:t>Problem Statement</a:t>
            </a:r>
          </a:p>
        </p:txBody>
      </p:sp>
      <p:sp>
        <p:nvSpPr>
          <p:cNvPr id="3" name="Content Placeholder 2">
            <a:extLst>
              <a:ext uri="{FF2B5EF4-FFF2-40B4-BE49-F238E27FC236}">
                <a16:creationId xmlns:a16="http://schemas.microsoft.com/office/drawing/2014/main" id="{5ACA7124-75DA-9B48-B6F8-5565338E4E22}"/>
              </a:ext>
            </a:extLst>
          </p:cNvPr>
          <p:cNvSpPr>
            <a:spLocks noGrp="1"/>
          </p:cNvSpPr>
          <p:nvPr>
            <p:ph idx="1"/>
          </p:nvPr>
        </p:nvSpPr>
        <p:spPr>
          <a:xfrm>
            <a:off x="656492" y="2323652"/>
            <a:ext cx="7772400" cy="3508977"/>
          </a:xfrm>
        </p:spPr>
        <p:txBody>
          <a:bodyPr/>
          <a:lstStyle/>
          <a:p>
            <a:r>
              <a:rPr lang="en-US" dirty="0"/>
              <a:t>Utility Companies (PG&amp;E) struggle to fulfill the electricity demands at peak hours of the day. </a:t>
            </a:r>
          </a:p>
          <a:p>
            <a:endParaRPr lang="en-US" dirty="0"/>
          </a:p>
          <a:p>
            <a:r>
              <a:rPr lang="en-US" dirty="0"/>
              <a:t>Techniques such as Time-of-Use policy rates being used to reduce the gap between supply and demand.</a:t>
            </a:r>
          </a:p>
        </p:txBody>
      </p:sp>
    </p:spTree>
    <p:extLst>
      <p:ext uri="{BB962C8B-B14F-4D97-AF65-F5344CB8AC3E}">
        <p14:creationId xmlns:p14="http://schemas.microsoft.com/office/powerpoint/2010/main" val="136708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065" y="675971"/>
            <a:ext cx="7024744" cy="1143000"/>
          </a:xfrm>
        </p:spPr>
        <p:txBody>
          <a:bodyPr/>
          <a:lstStyle/>
          <a:p>
            <a:r>
              <a:rPr lang="en-US" dirty="0"/>
              <a:t>User persona</a:t>
            </a:r>
          </a:p>
        </p:txBody>
      </p:sp>
      <p:sp>
        <p:nvSpPr>
          <p:cNvPr id="3" name="Content Placeholder 2"/>
          <p:cNvSpPr>
            <a:spLocks noGrp="1"/>
          </p:cNvSpPr>
          <p:nvPr>
            <p:ph idx="1"/>
          </p:nvPr>
        </p:nvSpPr>
        <p:spPr>
          <a:xfrm>
            <a:off x="796064" y="2323652"/>
            <a:ext cx="7562489" cy="3508977"/>
          </a:xfrm>
        </p:spPr>
        <p:txBody>
          <a:bodyPr>
            <a:normAutofit/>
          </a:bodyPr>
          <a:lstStyle/>
          <a:p>
            <a:r>
              <a:rPr lang="en-US" dirty="0"/>
              <a:t>Motivating residential people to schedule home appliances at off-peak hours with an incentive in bill reduction.</a:t>
            </a:r>
          </a:p>
          <a:p>
            <a:pPr marL="68580" indent="0">
              <a:buNone/>
            </a:pPr>
            <a:endParaRPr lang="en-US" dirty="0"/>
          </a:p>
          <a:p>
            <a:r>
              <a:rPr lang="en-US" dirty="0"/>
              <a:t>It directly helps utility companies in accurately meeting load demand at current peak hours of the day.</a:t>
            </a:r>
          </a:p>
          <a:p>
            <a:pPr marL="68580" indent="0">
              <a:buNone/>
            </a:pPr>
            <a:endParaRPr lang="en-US" dirty="0"/>
          </a:p>
          <a:p>
            <a:endParaRPr lang="en-US" dirty="0"/>
          </a:p>
        </p:txBody>
      </p:sp>
    </p:spTree>
    <p:extLst>
      <p:ext uri="{BB962C8B-B14F-4D97-AF65-F5344CB8AC3E}">
        <p14:creationId xmlns:p14="http://schemas.microsoft.com/office/powerpoint/2010/main" val="1421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88402"/>
            <a:ext cx="7024744" cy="1143000"/>
          </a:xfrm>
        </p:spPr>
        <p:txBody>
          <a:bodyPr/>
          <a:lstStyle/>
          <a:p>
            <a:r>
              <a:rPr lang="en-US" dirty="0"/>
              <a:t>Architecture</a:t>
            </a:r>
          </a:p>
        </p:txBody>
      </p:sp>
      <p:pic>
        <p:nvPicPr>
          <p:cNvPr id="4" name="Picture 3" descr="A close up of a map&#10;&#10;Description automatically generated">
            <a:extLst>
              <a:ext uri="{FF2B5EF4-FFF2-40B4-BE49-F238E27FC236}">
                <a16:creationId xmlns:a16="http://schemas.microsoft.com/office/drawing/2014/main" id="{31EC741E-061F-9045-9357-101AABE2A113}"/>
              </a:ext>
            </a:extLst>
          </p:cNvPr>
          <p:cNvPicPr>
            <a:picLocks noChangeAspect="1"/>
          </p:cNvPicPr>
          <p:nvPr/>
        </p:nvPicPr>
        <p:blipFill>
          <a:blip r:embed="rId2"/>
          <a:stretch>
            <a:fillRect/>
          </a:stretch>
        </p:blipFill>
        <p:spPr>
          <a:xfrm>
            <a:off x="597534" y="1874318"/>
            <a:ext cx="7948932" cy="4348682"/>
          </a:xfrm>
          <a:prstGeom prst="rect">
            <a:avLst/>
          </a:prstGeom>
        </p:spPr>
      </p:pic>
    </p:spTree>
    <p:extLst>
      <p:ext uri="{BB962C8B-B14F-4D97-AF65-F5344CB8AC3E}">
        <p14:creationId xmlns:p14="http://schemas.microsoft.com/office/powerpoint/2010/main" val="417361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778" y="453871"/>
            <a:ext cx="7024744" cy="1143000"/>
          </a:xfrm>
        </p:spPr>
        <p:txBody>
          <a:bodyPr/>
          <a:lstStyle/>
          <a:p>
            <a:r>
              <a:rPr lang="en-US" dirty="0"/>
              <a:t>Particle Swarm Algorithm</a:t>
            </a:r>
          </a:p>
        </p:txBody>
      </p:sp>
      <p:pic>
        <p:nvPicPr>
          <p:cNvPr id="4" name="Content Placeholder 3" descr="pso.png"/>
          <p:cNvPicPr>
            <a:picLocks noGrp="1" noChangeAspect="1"/>
          </p:cNvPicPr>
          <p:nvPr>
            <p:ph idx="1"/>
          </p:nvPr>
        </p:nvPicPr>
        <p:blipFill>
          <a:blip r:embed="rId3">
            <a:extLst>
              <a:ext uri="{28A0092B-C50C-407E-A947-70E740481C1C}">
                <a14:useLocalDpi xmlns:a14="http://schemas.microsoft.com/office/drawing/2010/main" val="0"/>
              </a:ext>
            </a:extLst>
          </a:blip>
          <a:srcRect t="413" b="413"/>
          <a:stretch>
            <a:fillRect/>
          </a:stretch>
        </p:blipFill>
        <p:spPr/>
      </p:pic>
    </p:spTree>
    <p:extLst>
      <p:ext uri="{BB962C8B-B14F-4D97-AF65-F5344CB8AC3E}">
        <p14:creationId xmlns:p14="http://schemas.microsoft.com/office/powerpoint/2010/main" val="262859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6FEB-BA82-2B4B-8BE3-0F2C59855FA5}"/>
              </a:ext>
            </a:extLst>
          </p:cNvPr>
          <p:cNvSpPr>
            <a:spLocks noGrp="1"/>
          </p:cNvSpPr>
          <p:nvPr>
            <p:ph type="title"/>
          </p:nvPr>
        </p:nvSpPr>
        <p:spPr>
          <a:xfrm>
            <a:off x="616426" y="484855"/>
            <a:ext cx="7024744" cy="1143000"/>
          </a:xfrm>
        </p:spPr>
        <p:txBody>
          <a:bodyPr/>
          <a:lstStyle/>
          <a:p>
            <a:r>
              <a:rPr lang="en-US" dirty="0"/>
              <a:t>Appliance Selection</a:t>
            </a:r>
          </a:p>
        </p:txBody>
      </p:sp>
      <p:pic>
        <p:nvPicPr>
          <p:cNvPr id="5" name="Picture 4" descr="A screenshot of a cell phone&#10;&#10;Description automatically generated">
            <a:extLst>
              <a:ext uri="{FF2B5EF4-FFF2-40B4-BE49-F238E27FC236}">
                <a16:creationId xmlns:a16="http://schemas.microsoft.com/office/drawing/2014/main" id="{3844BF17-8B51-744C-82F5-E23E60E66E96}"/>
              </a:ext>
            </a:extLst>
          </p:cNvPr>
          <p:cNvPicPr>
            <a:picLocks noChangeAspect="1"/>
          </p:cNvPicPr>
          <p:nvPr/>
        </p:nvPicPr>
        <p:blipFill>
          <a:blip r:embed="rId2"/>
          <a:stretch>
            <a:fillRect/>
          </a:stretch>
        </p:blipFill>
        <p:spPr>
          <a:xfrm>
            <a:off x="616426" y="1828800"/>
            <a:ext cx="7878871" cy="4544345"/>
          </a:xfrm>
          <a:prstGeom prst="rect">
            <a:avLst/>
          </a:prstGeom>
        </p:spPr>
      </p:pic>
    </p:spTree>
    <p:extLst>
      <p:ext uri="{BB962C8B-B14F-4D97-AF65-F5344CB8AC3E}">
        <p14:creationId xmlns:p14="http://schemas.microsoft.com/office/powerpoint/2010/main" val="246920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31F3-798A-B348-AF07-6CF510ED98F0}"/>
              </a:ext>
            </a:extLst>
          </p:cNvPr>
          <p:cNvSpPr>
            <a:spLocks noGrp="1"/>
          </p:cNvSpPr>
          <p:nvPr>
            <p:ph type="title"/>
          </p:nvPr>
        </p:nvSpPr>
        <p:spPr>
          <a:xfrm>
            <a:off x="1059628" y="478966"/>
            <a:ext cx="7024744" cy="1143000"/>
          </a:xfrm>
        </p:spPr>
        <p:txBody>
          <a:bodyPr/>
          <a:lstStyle/>
          <a:p>
            <a:r>
              <a:rPr lang="en-US" dirty="0"/>
              <a:t>Sign-Up/Login</a:t>
            </a:r>
          </a:p>
        </p:txBody>
      </p:sp>
      <p:pic>
        <p:nvPicPr>
          <p:cNvPr id="5" name="Picture 4" descr="A screenshot of a cell phone&#10;&#10;Description automatically generated">
            <a:extLst>
              <a:ext uri="{FF2B5EF4-FFF2-40B4-BE49-F238E27FC236}">
                <a16:creationId xmlns:a16="http://schemas.microsoft.com/office/drawing/2014/main" id="{ADC15D85-1EAD-C645-BCA7-72847FF30E5B}"/>
              </a:ext>
            </a:extLst>
          </p:cNvPr>
          <p:cNvPicPr>
            <a:picLocks noChangeAspect="1"/>
          </p:cNvPicPr>
          <p:nvPr/>
        </p:nvPicPr>
        <p:blipFill>
          <a:blip r:embed="rId2"/>
          <a:stretch>
            <a:fillRect/>
          </a:stretch>
        </p:blipFill>
        <p:spPr>
          <a:xfrm>
            <a:off x="4793279" y="1805354"/>
            <a:ext cx="3564232" cy="457368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59CAB2D-EC6C-114B-8E89-8A799278AB2A}"/>
              </a:ext>
            </a:extLst>
          </p:cNvPr>
          <p:cNvPicPr>
            <a:picLocks noChangeAspect="1"/>
          </p:cNvPicPr>
          <p:nvPr/>
        </p:nvPicPr>
        <p:blipFill>
          <a:blip r:embed="rId3"/>
          <a:stretch>
            <a:fillRect/>
          </a:stretch>
        </p:blipFill>
        <p:spPr>
          <a:xfrm>
            <a:off x="536802" y="2625968"/>
            <a:ext cx="4256477" cy="2854081"/>
          </a:xfrm>
          <a:prstGeom prst="rect">
            <a:avLst/>
          </a:prstGeom>
        </p:spPr>
      </p:pic>
    </p:spTree>
    <p:extLst>
      <p:ext uri="{BB962C8B-B14F-4D97-AF65-F5344CB8AC3E}">
        <p14:creationId xmlns:p14="http://schemas.microsoft.com/office/powerpoint/2010/main" val="159648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7175-B3D1-0E49-B146-5BD8AFA62145}"/>
              </a:ext>
            </a:extLst>
          </p:cNvPr>
          <p:cNvSpPr>
            <a:spLocks noGrp="1"/>
          </p:cNvSpPr>
          <p:nvPr>
            <p:ph type="title"/>
          </p:nvPr>
        </p:nvSpPr>
        <p:spPr>
          <a:xfrm>
            <a:off x="1059627" y="523571"/>
            <a:ext cx="7024744" cy="1143000"/>
          </a:xfrm>
        </p:spPr>
        <p:txBody>
          <a:bodyPr/>
          <a:lstStyle/>
          <a:p>
            <a:r>
              <a:rPr lang="en-US" dirty="0"/>
              <a:t>Dashboard</a:t>
            </a:r>
          </a:p>
        </p:txBody>
      </p:sp>
      <p:pic>
        <p:nvPicPr>
          <p:cNvPr id="5" name="Picture 4" descr="A screenshot of a cell phone&#10;&#10;Description automatically generated">
            <a:extLst>
              <a:ext uri="{FF2B5EF4-FFF2-40B4-BE49-F238E27FC236}">
                <a16:creationId xmlns:a16="http://schemas.microsoft.com/office/drawing/2014/main" id="{CF727AE2-47C6-414D-8509-4B296AECCEBA}"/>
              </a:ext>
            </a:extLst>
          </p:cNvPr>
          <p:cNvPicPr>
            <a:picLocks noChangeAspect="1"/>
          </p:cNvPicPr>
          <p:nvPr/>
        </p:nvPicPr>
        <p:blipFill>
          <a:blip r:embed="rId2"/>
          <a:stretch>
            <a:fillRect/>
          </a:stretch>
        </p:blipFill>
        <p:spPr>
          <a:xfrm>
            <a:off x="764329" y="2088143"/>
            <a:ext cx="7615341" cy="3941486"/>
          </a:xfrm>
          <a:prstGeom prst="rect">
            <a:avLst/>
          </a:prstGeom>
        </p:spPr>
      </p:pic>
    </p:spTree>
    <p:extLst>
      <p:ext uri="{BB962C8B-B14F-4D97-AF65-F5344CB8AC3E}">
        <p14:creationId xmlns:p14="http://schemas.microsoft.com/office/powerpoint/2010/main" val="3666095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BC2E-C115-E546-BEB8-903A0E98CD2C}"/>
              </a:ext>
            </a:extLst>
          </p:cNvPr>
          <p:cNvSpPr>
            <a:spLocks noGrp="1"/>
          </p:cNvSpPr>
          <p:nvPr>
            <p:ph type="title"/>
          </p:nvPr>
        </p:nvSpPr>
        <p:spPr>
          <a:xfrm>
            <a:off x="767856" y="593910"/>
            <a:ext cx="7024744" cy="1143000"/>
          </a:xfrm>
        </p:spPr>
        <p:txBody>
          <a:bodyPr/>
          <a:lstStyle/>
          <a:p>
            <a:r>
              <a:rPr lang="en-US" dirty="0"/>
              <a:t>Detailed Appliance Info.</a:t>
            </a:r>
          </a:p>
        </p:txBody>
      </p:sp>
      <p:pic>
        <p:nvPicPr>
          <p:cNvPr id="5" name="Picture 4" descr="A screenshot of a cell phone&#10;&#10;Description automatically generated">
            <a:extLst>
              <a:ext uri="{FF2B5EF4-FFF2-40B4-BE49-F238E27FC236}">
                <a16:creationId xmlns:a16="http://schemas.microsoft.com/office/drawing/2014/main" id="{9ECE2B1D-4F9C-2341-83F7-0CF6075D4F79}"/>
              </a:ext>
            </a:extLst>
          </p:cNvPr>
          <p:cNvPicPr>
            <a:picLocks noChangeAspect="1"/>
          </p:cNvPicPr>
          <p:nvPr/>
        </p:nvPicPr>
        <p:blipFill>
          <a:blip r:embed="rId2"/>
          <a:stretch>
            <a:fillRect/>
          </a:stretch>
        </p:blipFill>
        <p:spPr>
          <a:xfrm>
            <a:off x="767856" y="1946032"/>
            <a:ext cx="7576015" cy="4130490"/>
          </a:xfrm>
          <a:prstGeom prst="rect">
            <a:avLst/>
          </a:prstGeom>
        </p:spPr>
      </p:pic>
    </p:spTree>
    <p:extLst>
      <p:ext uri="{BB962C8B-B14F-4D97-AF65-F5344CB8AC3E}">
        <p14:creationId xmlns:p14="http://schemas.microsoft.com/office/powerpoint/2010/main" val="22972779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Austin.thmx</Template>
  <TotalTime>390</TotalTime>
  <Words>346</Words>
  <Application>Microsoft Macintosh PowerPoint</Application>
  <PresentationFormat>On-screen Show (4:3)</PresentationFormat>
  <Paragraphs>44</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Century Gothic</vt:lpstr>
      <vt:lpstr>Wingdings 2</vt:lpstr>
      <vt:lpstr>Austin</vt:lpstr>
      <vt:lpstr>AI Based Smart Meter for Future Homes</vt:lpstr>
      <vt:lpstr>Problem Statement</vt:lpstr>
      <vt:lpstr>User persona</vt:lpstr>
      <vt:lpstr>Architecture</vt:lpstr>
      <vt:lpstr>Particle Swarm Algorithm</vt:lpstr>
      <vt:lpstr>Appliance Selection</vt:lpstr>
      <vt:lpstr>Sign-Up/Login</vt:lpstr>
      <vt:lpstr>Dashboard</vt:lpstr>
      <vt:lpstr>Detailed Appliance Info.</vt:lpstr>
      <vt:lpstr>Past Schedules</vt:lpstr>
      <vt:lpstr>Detailed Past Info.</vt:lpstr>
      <vt:lpstr>Present User’s Location</vt:lpstr>
      <vt:lpstr>IBM Watson Assistant to Rescue</vt:lpstr>
      <vt:lpstr>Technologies Used</vt:lpstr>
      <vt:lpstr>Future Scope</vt:lpstr>
      <vt:lpstr>Creators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Smart Meter for Future Homes</dc:title>
  <dc:creator>Nishant Jani</dc:creator>
  <cp:lastModifiedBy>Sarthak Jain</cp:lastModifiedBy>
  <cp:revision>48</cp:revision>
  <dcterms:created xsi:type="dcterms:W3CDTF">2019-12-04T03:03:50Z</dcterms:created>
  <dcterms:modified xsi:type="dcterms:W3CDTF">2019-12-04T22:33:24Z</dcterms:modified>
</cp:coreProperties>
</file>